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0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1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4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1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3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CEDF-336F-40C5-AC9F-040A4EFE5F2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860AE-CC91-465A-9426-57A237CC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6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mages.app.goo.gl/Vo8KKCKsV182ztPn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جانوران زیان آور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9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کنه زنگار گوجه فرنگی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en-US" i="1" dirty="0" err="1" smtClean="0">
                <a:cs typeface="B Nazanin" panose="00000400000000000000" pitchFamily="2" charset="-78"/>
              </a:rPr>
              <a:t>Vasates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i="1" dirty="0" err="1" smtClean="0">
                <a:cs typeface="B Nazanin" panose="00000400000000000000" pitchFamily="2" charset="-78"/>
              </a:rPr>
              <a:t>lycopersici</a:t>
            </a:r>
            <a:endParaRPr lang="en-US" i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از خانواده </a:t>
            </a:r>
            <a:r>
              <a:rPr lang="en-US" dirty="0" err="1" smtClean="0">
                <a:cs typeface="B Nazanin" panose="00000400000000000000" pitchFamily="2" charset="-78"/>
              </a:rPr>
              <a:t>Eryophidae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باعث ضخیم و لوله ای شدن برگ می شوند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رنگ زرد مایل به سبز 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79681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28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0"/>
            <a:ext cx="8229600" cy="114300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کنه های نباتی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10650" y="556350"/>
            <a:ext cx="4343400" cy="67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"/>
          <a:stretch/>
        </p:blipFill>
        <p:spPr bwMode="auto">
          <a:xfrm rot="16200000">
            <a:off x="2177329" y="1180234"/>
            <a:ext cx="4791075" cy="54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که دو خانواده مهم از </a:t>
            </a:r>
            <a:r>
              <a:rPr lang="fa-IR" dirty="0" smtClean="0">
                <a:cs typeface="B Nazanin" panose="00000400000000000000" pitchFamily="2" charset="-78"/>
              </a:rPr>
              <a:t>انواع</a:t>
            </a:r>
            <a:r>
              <a:rPr lang="fa-IR" dirty="0" smtClean="0">
                <a:cs typeface="B Nazanin" panose="00000400000000000000" pitchFamily="2" charset="-78"/>
              </a:rPr>
              <a:t> کنه های نباتی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زیان آور شامل :</a:t>
            </a: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r>
              <a:rPr lang="en-US" dirty="0" err="1" smtClean="0">
                <a:cs typeface="B Nazanin" panose="00000400000000000000" pitchFamily="2" charset="-78"/>
              </a:rPr>
              <a:t>Tetranychidae</a:t>
            </a: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r>
              <a:rPr lang="en-US" dirty="0" err="1" smtClean="0">
                <a:cs typeface="B Nazanin" panose="00000400000000000000" pitchFamily="2" charset="-78"/>
              </a:rPr>
              <a:t>Eryophidae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 smtClean="0">
              <a:cs typeface="B Nazanin" panose="00000400000000000000" pitchFamily="2" charset="-78"/>
            </a:endParaRPr>
          </a:p>
          <a:p>
            <a:pPr algn="just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70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کنه تارتن یا کنه دو نقطه ای </a:t>
            </a: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 err="1" smtClean="0">
                <a:cs typeface="B Nazanin" panose="00000400000000000000" pitchFamily="2" charset="-78"/>
              </a:rPr>
              <a:t>Tetranychus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dirty="0" err="1" smtClean="0">
                <a:cs typeface="B Nazanin" panose="00000400000000000000" pitchFamily="2" charset="-78"/>
              </a:rPr>
              <a:t>urticae</a:t>
            </a:r>
            <a:r>
              <a:rPr lang="en-US" dirty="0" smtClean="0">
                <a:cs typeface="B Nazanin" panose="00000400000000000000" pitchFamily="2" charset="-78"/>
              </a:rPr>
              <a:t> Complex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7"/>
            <a:ext cx="8229600" cy="4525963"/>
          </a:xfrm>
        </p:spPr>
        <p:txBody>
          <a:bodyPr/>
          <a:lstStyle/>
          <a:p>
            <a:r>
              <a:rPr lang="en-US" dirty="0" err="1" smtClean="0">
                <a:cs typeface="B Nazanin" panose="00000400000000000000" pitchFamily="2" charset="-78"/>
              </a:rPr>
              <a:t>T.cinnabarinus,T.viennensis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باغات سیب و گلابی   </a:t>
            </a:r>
          </a:p>
          <a:p>
            <a:r>
              <a:rPr lang="en-US" dirty="0" err="1" smtClean="0">
                <a:cs typeface="B Nazanin" panose="00000400000000000000" pitchFamily="2" charset="-78"/>
              </a:rPr>
              <a:t>T.urticae</a:t>
            </a:r>
            <a:r>
              <a:rPr lang="en-US" dirty="0" smtClean="0">
                <a:cs typeface="B Nazanin" panose="00000400000000000000" pitchFamily="2" charset="-78"/>
              </a:rPr>
              <a:t>, </a:t>
            </a:r>
            <a:r>
              <a:rPr lang="en-US" dirty="0" err="1" smtClean="0">
                <a:cs typeface="B Nazanin" panose="00000400000000000000" pitchFamily="2" charset="-78"/>
              </a:rPr>
              <a:t>T.cinnabarinus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گیاهان زراعی          </a:t>
            </a:r>
          </a:p>
          <a:p>
            <a:r>
              <a:rPr lang="en-US" dirty="0" err="1" smtClean="0">
                <a:cs typeface="B Nazanin" panose="00000400000000000000" pitchFamily="2" charset="-78"/>
              </a:rPr>
              <a:t>T.turkestanicus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پنبه و انگور                        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81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500" dirty="0" smtClean="0">
                <a:cs typeface="B Nazanin" panose="00000400000000000000" pitchFamily="2" charset="-78"/>
              </a:rPr>
              <a:t>جانور ماده بیضوی کشیده 0.3-0.7 میلیمتر جانور نر کوچکتر و انتهای بدن مثلثی شکل و کشیده</a:t>
            </a:r>
          </a:p>
          <a:p>
            <a:pPr algn="r" rtl="1"/>
            <a:r>
              <a:rPr lang="fa-IR" sz="2500" dirty="0" smtClean="0">
                <a:cs typeface="B Nazanin" panose="00000400000000000000" pitchFamily="2" charset="-78"/>
              </a:rPr>
              <a:t>پوست بدن شفاف و روی میزبان تار میتنند</a:t>
            </a:r>
          </a:p>
          <a:p>
            <a:pPr algn="r" rtl="1"/>
            <a:r>
              <a:rPr lang="fa-IR" sz="2500" dirty="0" smtClean="0">
                <a:cs typeface="B Nazanin" panose="00000400000000000000" pitchFamily="2" charset="-78"/>
              </a:rPr>
              <a:t>تخمها زرد و کروی 0.2 میلیمتر</a:t>
            </a:r>
          </a:p>
          <a:p>
            <a:pPr algn="r" rtl="1"/>
            <a:r>
              <a:rPr lang="fa-IR" sz="2500" dirty="0" smtClean="0">
                <a:cs typeface="B Nazanin" panose="00000400000000000000" pitchFamily="2" charset="-78"/>
              </a:rPr>
              <a:t>زمستان گذرانی به صورت جانور کامل، در بهار در سطح برگ میزبان تخمریزی و در تابستان خسارت شدت می یابد.</a:t>
            </a:r>
          </a:p>
          <a:p>
            <a:pPr algn="r" rtl="1"/>
            <a:endParaRPr lang="en-US" sz="2500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3337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0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کنه قرمز اروپایی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sz="2500" dirty="0" smtClean="0">
                <a:cs typeface="B Nazanin" panose="00000400000000000000" pitchFamily="2" charset="-78"/>
              </a:rPr>
              <a:t>از آفات مهم درختان میوه سردسیری و گیاهان زینتی</a:t>
            </a:r>
          </a:p>
          <a:p>
            <a:pPr algn="just" rtl="1"/>
            <a:r>
              <a:rPr lang="fa-IR" sz="2500" dirty="0" smtClean="0">
                <a:cs typeface="B Nazanin" panose="00000400000000000000" pitchFamily="2" charset="-78"/>
              </a:rPr>
              <a:t>زمستان به صورت تخم روی تنه و سرشاخه میزبان ،  دربهار تخمها تفریخ ، دوره یک نسل در بهار 20 روز و در تابستان 10 تا 15 روز </a:t>
            </a:r>
          </a:p>
          <a:p>
            <a:pPr algn="just" rtl="1"/>
            <a:r>
              <a:rPr lang="fa-IR" sz="2500" dirty="0" smtClean="0">
                <a:cs typeface="B Nazanin" panose="00000400000000000000" pitchFamily="2" charset="-78"/>
              </a:rPr>
              <a:t>تخم ها به رنگ قرمز و پیازی شکل، حشره کامل رنگ قرمز نسبتا درشت و دارای موهایی در سطح  پشتی بدن</a:t>
            </a:r>
          </a:p>
          <a:p>
            <a:pPr algn="just" rtl="1"/>
            <a:endParaRPr lang="fa-IR" sz="2500" dirty="0" smtClean="0">
              <a:cs typeface="B Nazanin" panose="00000400000000000000" pitchFamily="2" charset="-78"/>
            </a:endParaRPr>
          </a:p>
          <a:p>
            <a:pPr algn="just" rtl="1"/>
            <a:endParaRPr lang="fa-IR" sz="2500" dirty="0" smtClean="0">
              <a:cs typeface="B Nazanin" panose="00000400000000000000" pitchFamily="2" charset="-78"/>
            </a:endParaRPr>
          </a:p>
          <a:p>
            <a:pPr algn="just" rtl="1"/>
            <a:endParaRPr lang="en-US" sz="2500" dirty="0"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029200" cy="316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0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Nazanin" panose="00000400000000000000" pitchFamily="2" charset="-78"/>
              </a:rPr>
              <a:t>کنه قهوه ای پا بلند درختان میوه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500" dirty="0" smtClean="0">
                <a:cs typeface="B Nazanin" panose="00000400000000000000" pitchFamily="2" charset="-78"/>
              </a:rPr>
              <a:t>جانور بالغ دارای پاهای جلویی خیلی بلند، نسبتا درشت قهوه ای رنگ موهای حسی کوتاه بادبزنی</a:t>
            </a:r>
          </a:p>
          <a:p>
            <a:pPr algn="just" rtl="1"/>
            <a:r>
              <a:rPr lang="fa-IR" sz="2500" dirty="0" smtClean="0">
                <a:cs typeface="B Nazanin" panose="00000400000000000000" pitchFamily="2" charset="-78"/>
              </a:rPr>
              <a:t>خسارت در مناطق کوهستانی و سردسیر، زمستان به صورت تخم،سه نسل در مناطق سردسیر و 5 نسل در مناطق نسبتا گرم</a:t>
            </a:r>
            <a:endParaRPr lang="en-US" sz="2500" dirty="0">
              <a:cs typeface="B Nazanin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4180416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09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کنه گالی گلابی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Eryophies</a:t>
            </a:r>
            <a:r>
              <a:rPr lang="en-US" dirty="0" smtClean="0"/>
              <a:t> </a:t>
            </a:r>
            <a:r>
              <a:rPr lang="en-US" dirty="0" err="1" smtClean="0"/>
              <a:t>pyri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500" dirty="0" smtClean="0">
                <a:cs typeface="B Nazanin" panose="00000400000000000000" pitchFamily="2" charset="-78"/>
              </a:rPr>
              <a:t>از خانواده </a:t>
            </a:r>
            <a:r>
              <a:rPr lang="en-US" sz="2500" dirty="0" err="1" smtClean="0">
                <a:cs typeface="B Nazanin" panose="00000400000000000000" pitchFamily="2" charset="-78"/>
              </a:rPr>
              <a:t>Eryophidae</a:t>
            </a:r>
            <a:endParaRPr lang="en-US" sz="2500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sz="2500" dirty="0" smtClean="0">
                <a:cs typeface="B Nazanin" panose="00000400000000000000" pitchFamily="2" charset="-78"/>
              </a:rPr>
              <a:t>بدن کشیده و دو جفت پا در تمام مراحل زندگی</a:t>
            </a:r>
          </a:p>
          <a:p>
            <a:pPr algn="r" rtl="1"/>
            <a:r>
              <a:rPr lang="fa-IR" sz="2500" dirty="0" smtClean="0">
                <a:cs typeface="B Nazanin" panose="00000400000000000000" pitchFamily="2" charset="-78"/>
              </a:rPr>
              <a:t>زمستان به صورت جانور کامل در بهار روی برگهای گلابی ایجاد گال می کند.</a:t>
            </a:r>
          </a:p>
          <a:p>
            <a:pPr algn="r" rtl="1"/>
            <a:r>
              <a:rPr lang="fa-IR" sz="2500" dirty="0" smtClean="0">
                <a:cs typeface="B Nazanin" panose="00000400000000000000" pitchFamily="2" charset="-78"/>
              </a:rPr>
              <a:t>به رنگ زرد مایل به سبز – 0.1 -0.2 میلیمتر</a:t>
            </a:r>
            <a:endParaRPr lang="en-US" sz="2500" dirty="0">
              <a:cs typeface="B Nazanin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91" y="3581400"/>
            <a:ext cx="48768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0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کنه مخملی مرکبات 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en-US" i="1" dirty="0" err="1" smtClean="0">
                <a:cs typeface="B Nazanin" panose="00000400000000000000" pitchFamily="2" charset="-78"/>
              </a:rPr>
              <a:t>Phyllocoptruta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en-US" i="1" dirty="0" err="1" smtClean="0">
                <a:cs typeface="B Nazanin" panose="00000400000000000000" pitchFamily="2" charset="-78"/>
              </a:rPr>
              <a:t>oleivora</a:t>
            </a:r>
            <a:endParaRPr lang="en-US" i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از خانواده </a:t>
            </a:r>
            <a:r>
              <a:rPr lang="en-US" dirty="0" err="1" smtClean="0">
                <a:cs typeface="B Nazanin" panose="00000400000000000000" pitchFamily="2" charset="-78"/>
              </a:rPr>
              <a:t>Eryophidae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بدن کشیده و زرد روشن در بلوغ متمایل به قهوه ای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زمستان به صورت حشره کامل،  8 تا 10 نسل در شزایط مناسب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تخمها به رنگ زرد مایل به شیری</a:t>
            </a:r>
          </a:p>
          <a:p>
            <a:pPr algn="r" rtl="1"/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021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876800"/>
            <a:ext cx="6629400" cy="1676400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images.app.goo.gl/Vo8KKCKsV182ztPn8</a:t>
            </a:r>
            <a:endParaRPr lang="fa-IR" dirty="0" smtClean="0"/>
          </a:p>
          <a:p>
            <a:pPr algn="just" rtl="1"/>
            <a:r>
              <a:rPr lang="fa-IR" sz="2700" dirty="0" smtClean="0">
                <a:cs typeface="B Nazanin" panose="00000400000000000000" pitchFamily="2" charset="-78"/>
              </a:rPr>
              <a:t>سایر عکسها رو با مراجعه به لینک مندرج حتما ملاحظه کنید.</a:t>
            </a:r>
            <a:endParaRPr lang="en-US" sz="2700" dirty="0"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8764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46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320</Words>
  <Application>Microsoft Office PowerPoint</Application>
  <PresentationFormat>On-screen Show (4:3)</PresentationFormat>
  <Paragraphs>37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جانوران زیان آور</vt:lpstr>
      <vt:lpstr>کنه های نباتی</vt:lpstr>
      <vt:lpstr>کنه تارتن یا کنه دو نقطه ای  Tetranychus urticae Complex</vt:lpstr>
      <vt:lpstr>PowerPoint Presentation</vt:lpstr>
      <vt:lpstr>کنه قرمز اروپایی</vt:lpstr>
      <vt:lpstr>کنه قهوه ای پا بلند درختان میوه</vt:lpstr>
      <vt:lpstr>کنه گالی گلابی  Eryophies pyri</vt:lpstr>
      <vt:lpstr>کنه مخملی مرکبات  Phyllocoptruta oleivora</vt:lpstr>
      <vt:lpstr>PowerPoint Presentation</vt:lpstr>
      <vt:lpstr>کنه زنگار گوجه فرنگی Vasates lycopersici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جانوران زیان آور</dc:title>
  <dc:creator>Windows 7</dc:creator>
  <cp:lastModifiedBy>Windows 7</cp:lastModifiedBy>
  <cp:revision>12</cp:revision>
  <dcterms:created xsi:type="dcterms:W3CDTF">2020-04-03T09:02:13Z</dcterms:created>
  <dcterms:modified xsi:type="dcterms:W3CDTF">2020-04-07T07:32:01Z</dcterms:modified>
</cp:coreProperties>
</file>